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74" r:id="rId5"/>
    <p:sldId id="272" r:id="rId6"/>
    <p:sldId id="275" r:id="rId7"/>
    <p:sldId id="276" r:id="rId8"/>
    <p:sldId id="296" r:id="rId9"/>
    <p:sldId id="295" r:id="rId10"/>
    <p:sldId id="298" r:id="rId11"/>
    <p:sldId id="299" r:id="rId12"/>
    <p:sldId id="300" r:id="rId13"/>
    <p:sldId id="301" r:id="rId14"/>
    <p:sldId id="277" r:id="rId15"/>
    <p:sldId id="279" r:id="rId16"/>
    <p:sldId id="278" r:id="rId17"/>
    <p:sldId id="302" r:id="rId18"/>
    <p:sldId id="303" r:id="rId19"/>
    <p:sldId id="304" r:id="rId20"/>
    <p:sldId id="306" r:id="rId21"/>
    <p:sldId id="273" r:id="rId22"/>
    <p:sldId id="293" r:id="rId23"/>
    <p:sldId id="294" r:id="rId24"/>
    <p:sldId id="280" r:id="rId25"/>
    <p:sldId id="281" r:id="rId26"/>
    <p:sldId id="307" r:id="rId27"/>
    <p:sldId id="308" r:id="rId28"/>
    <p:sldId id="309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310" r:id="rId41"/>
  </p:sldIdLst>
  <p:sldSz cx="12192000" cy="6858000"/>
  <p:notesSz cx="12192000" cy="6858000"/>
  <p:embeddedFontLst>
    <p:embeddedFont>
      <p:font typeface="나눔고딕OTF ExtraBold" panose="020D0904000000000000" pitchFamily="34" charset="-127"/>
      <p:bold r:id="rId43"/>
    </p:embeddedFont>
    <p:embeddedFont>
      <p:font typeface="맑은 고딕" panose="020B0503020000020004" pitchFamily="50" charset="-127"/>
      <p:regular r:id="rId44"/>
      <p:bold r:id="rId45"/>
    </p:embeddedFon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Consolas" panose="020B0609020204030204" pitchFamily="49" charset="0"/>
      <p:regular r:id="rId50"/>
      <p:bold r:id="rId51"/>
      <p:italic r:id="rId52"/>
      <p:boldItalic r:id="rId5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834" y="11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/Relationships>
</file>

<file path=ppt/media/image1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jp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3.png>
</file>

<file path=ppt/media/image31.png>
</file>

<file path=ppt/media/image3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1309FF-9535-45CB-928F-FB549E3424BB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75920B-3782-44B5-B256-53474571E7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809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안녕하십니까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  <a:r>
              <a:rPr lang="ko-KR" altLang="en-US" b="0" i="0" dirty="0" err="1">
                <a:solidFill>
                  <a:srgbClr val="374151"/>
                </a:solidFill>
                <a:effectLst/>
                <a:latin typeface="Söhne"/>
              </a:rPr>
              <a:t>노마드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ko-KR" altLang="en-US" b="0" i="0" dirty="0" err="1">
                <a:solidFill>
                  <a:srgbClr val="374151"/>
                </a:solidFill>
                <a:effectLst/>
                <a:latin typeface="Söhne"/>
              </a:rPr>
              <a:t>코더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ko-KR" altLang="en-US" b="0" i="0" dirty="0" err="1">
                <a:solidFill>
                  <a:srgbClr val="374151"/>
                </a:solidFill>
                <a:effectLst/>
                <a:latin typeface="Söhne"/>
              </a:rPr>
              <a:t>플러터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 강좌의 </a:t>
            </a:r>
            <a:r>
              <a:rPr lang="en-US" altLang="ko-KR" b="0" i="0" cap="all" dirty="0">
                <a:solidFill>
                  <a:srgbClr val="1F2937"/>
                </a:solidFill>
                <a:effectLst/>
                <a:latin typeface="Spoqa Han Sans Neo"/>
              </a:rPr>
              <a:t>#4 STATEFUL WIDGETS #4.0 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State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부분을 발표할 </a:t>
            </a:r>
            <a:r>
              <a:rPr lang="ko-KR" altLang="en-US" b="0" i="0" dirty="0" err="1">
                <a:solidFill>
                  <a:srgbClr val="374151"/>
                </a:solidFill>
                <a:effectLst/>
                <a:latin typeface="Söhne"/>
              </a:rPr>
              <a:t>박시형입니다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오늘은 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Flutter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에서 상태 관리에 대해 이야기하려고 합니다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. Flutter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는 모바일 앱 및 웹 앱 개발을 위한 강력한 </a:t>
            </a:r>
            <a:r>
              <a:rPr lang="ko-KR" altLang="en-US" b="0" i="0" dirty="0" err="1">
                <a:solidFill>
                  <a:srgbClr val="374151"/>
                </a:solidFill>
                <a:effectLst/>
                <a:latin typeface="Söhne"/>
              </a:rPr>
              <a:t>프레임워크이며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상태 관리는 앱 개발의 핵심 부분 중 하나입니다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75920B-3782-44B5-B256-53474571E7F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630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algn="l">
              <a:buAutoNum type="arabicPeriod"/>
            </a:pPr>
            <a:r>
              <a:rPr lang="ko-KR" altLang="en-US" b="1" i="0" dirty="0">
                <a:solidFill>
                  <a:srgbClr val="374151"/>
                </a:solidFill>
                <a:effectLst/>
                <a:latin typeface="Söhne"/>
              </a:rPr>
              <a:t>상태</a:t>
            </a:r>
            <a:r>
              <a:rPr lang="en-US" altLang="ko-KR" b="1" i="0" dirty="0">
                <a:solidFill>
                  <a:srgbClr val="374151"/>
                </a:solidFill>
                <a:effectLst/>
                <a:latin typeface="Söhne"/>
              </a:rPr>
              <a:t>(State)</a:t>
            </a:r>
            <a:r>
              <a:rPr lang="ko-KR" altLang="en-US" b="1" i="0" dirty="0">
                <a:solidFill>
                  <a:srgbClr val="374151"/>
                </a:solidFill>
                <a:effectLst/>
                <a:latin typeface="Söhne"/>
              </a:rPr>
              <a:t>의 개념</a:t>
            </a:r>
            <a:endParaRPr lang="en-US" altLang="ko-KR" b="1" i="0" dirty="0">
              <a:solidFill>
                <a:srgbClr val="374151"/>
              </a:solidFill>
              <a:effectLst/>
              <a:latin typeface="Söhne"/>
            </a:endParaRPr>
          </a:p>
          <a:p>
            <a:pPr marL="228600" indent="-228600" algn="l">
              <a:buAutoNum type="arabicPeriod"/>
            </a:pPr>
            <a:endParaRPr lang="ko-KR" alt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/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먼저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, "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상태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(State)"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가 정확히 무엇인지 알아보겠습니다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. </a:t>
            </a:r>
            <a:r>
              <a:rPr lang="ko-KR" altLang="en-US" b="0" i="0" dirty="0" err="1">
                <a:solidFill>
                  <a:srgbClr val="374151"/>
                </a:solidFill>
                <a:effectLst/>
                <a:latin typeface="Söhne"/>
              </a:rPr>
              <a:t>상태란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 앱 내에서 변하는 데이터나 정보를 나타냅니다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예를 들어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사용자가 앱 화면에서 버튼을 누르면 상태가 변경되어 화면에 새로운 내용을 표시할 수 있습니다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.</a:t>
            </a:r>
          </a:p>
          <a:p>
            <a:br>
              <a:rPr lang="ko-KR" altLang="en-US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75920B-3782-44B5-B256-53474571E7F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673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로그인 정보 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사용자가 로그인 상태인지 아닌지를 추적하기 위한 정보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로그인한 경우 다른 화면에서도 이 정보를 공유할 수 있음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사용처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사용자가 앱의 설정을 변경할 때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이 설정 정보를 앱 전체에서 공유하여 적용함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데이터 소스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앱에서 사용하는 데이터베이스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 API,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또는 로컬 저장소와 관련된 연결 정보나 데이터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UI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상태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앱의 현재 화면 상태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사용자의 현재 위치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 내에서 선택한 아이템 등과 같은 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UI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와 관련된 상태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altLang="ko-KR" sz="12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75920B-3782-44B5-B256-53474571E7F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847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 indent="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None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1.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사용자 입력 처리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Widget State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를 사용하여 사용자 입력을 처리하고 응답할 수 있습니다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예를 들어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버튼을 클릭하거나 터치 이벤트를 감지하여 앱의 동작을 제어할 수 있습니다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2.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동적 데이터 표시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Widget State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를 통해 데이터의 변화를 감지하고 화면에 동적으로 데이터를 표시할 수 있습니다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예를 들어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실시간 주식 가격 업데이트 또는 메시지 알림을 화면에 표시할 때 사용할 수 있습니다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</a:t>
            </a:r>
          </a:p>
          <a:p>
            <a:pPr marL="12700" indent="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None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3.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앱의 다양한 화면 간 상태 공유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Stateful Widget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를 사용하여 여러 화면 간에 상태를 공유하고 유지할 수 있습니다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이를 통해 앱의 다양한 부분 간에 일관된 데이터 및 상태 관리를 할 수 있습니다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</a:t>
            </a:r>
          </a:p>
          <a:p>
            <a:pPr marL="12700" indent="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None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4.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애니메이션 및 </a:t>
            </a:r>
            <a:r>
              <a:rPr lang="ko-KR" altLang="en-US" sz="12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트랜지션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제어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Widget State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를 활용하여 애니메이션과 화면 전환을 제어하고 앱에 부드러운 사용자 경험을 제공할 수 있습니다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</a:t>
            </a:r>
          </a:p>
          <a:p>
            <a:pPr marL="12700" marR="0" lvl="0" indent="0" algn="l" defTabSz="914400" rtl="0" eaLnBrk="1" fontAlgn="auto" latinLnBrk="1" hangingPunct="1">
              <a:lnSpc>
                <a:spcPct val="125000"/>
              </a:lnSpc>
              <a:spcBef>
                <a:spcPts val="13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  <a:defRPr/>
            </a:pP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5.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다양한 화면 상태 관리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앱의 다양한 화면 상태를 관리하고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사용자가 다른 화면으로 이동할 때마다 상태를 유지하고 복원할 수 있습니다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</a:t>
            </a:r>
          </a:p>
          <a:p>
            <a:pPr marL="12700" marR="0" lvl="0" indent="0" algn="l" defTabSz="914400" rtl="0" eaLnBrk="1" fontAlgn="auto" latinLnBrk="1" hangingPunct="1">
              <a:lnSpc>
                <a:spcPct val="125000"/>
              </a:lnSpc>
              <a:spcBef>
                <a:spcPts val="13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  <a:defRPr/>
            </a:pP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6.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비즈니스 로직 처리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Widget State </a:t>
            </a:r>
            <a:r>
              <a:rPr lang="ko-KR" altLang="en-US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내에서 비즈니스 로직을 처리하고 데이터를 가져오는 등의 작업을 수행할 수 있습니다</a:t>
            </a:r>
            <a:r>
              <a:rPr lang="en-US" altLang="ko-KR" sz="12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.</a:t>
            </a:r>
          </a:p>
          <a:p>
            <a:pPr marL="12700" indent="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None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12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75920B-3782-44B5-B256-53474571E7F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496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24967" y="329311"/>
            <a:ext cx="11142065" cy="5340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527075" y="6217016"/>
            <a:ext cx="3117341" cy="20053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4967" y="329311"/>
            <a:ext cx="11142065" cy="5340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2577" y="1071226"/>
            <a:ext cx="11286845" cy="18948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10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26"/>
            <a:ext cx="12192000" cy="6854825"/>
            <a:chOff x="0" y="26"/>
            <a:chExt cx="12192000" cy="6854825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6"/>
              <a:ext cx="12191999" cy="6854317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17067" y="1266444"/>
              <a:ext cx="4161790" cy="295655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83158" y="2726893"/>
            <a:ext cx="5641442" cy="173701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56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App</a:t>
            </a:r>
            <a:r>
              <a:rPr sz="5600" spc="-75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</a:t>
            </a:r>
            <a:r>
              <a:rPr sz="56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Front</a:t>
            </a:r>
            <a:r>
              <a:rPr sz="5600" spc="-65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</a:t>
            </a:r>
            <a:r>
              <a:rPr lang="en-US" sz="5600" spc="5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3</a:t>
            </a:r>
            <a:r>
              <a:rPr sz="5600" spc="5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Malgun Gothic"/>
              </a:rPr>
              <a:t>주차</a:t>
            </a:r>
            <a:br>
              <a:rPr lang="en-US" sz="5600" spc="5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Malgun Gothic"/>
              </a:rPr>
            </a:br>
            <a:r>
              <a:rPr lang="ko-KR" altLang="en-US" sz="5600" spc="5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Malgun Gothic"/>
              </a:rPr>
              <a:t>발표</a:t>
            </a:r>
            <a:r>
              <a:rPr sz="5600" spc="5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Malgun Gothic"/>
              </a:rPr>
              <a:t> </a:t>
            </a:r>
            <a:r>
              <a:rPr sz="5600" spc="-1955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Malgun Gothic"/>
              </a:rPr>
              <a:t> </a:t>
            </a:r>
            <a:endParaRPr sz="560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16558" y="1555749"/>
            <a:ext cx="162433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4285F4"/>
                </a:solidFill>
                <a:latin typeface="Calibri"/>
                <a:cs typeface="Calibri"/>
              </a:rPr>
              <a:t>Hanyang</a:t>
            </a:r>
            <a:r>
              <a:rPr sz="1600" spc="-65" dirty="0">
                <a:solidFill>
                  <a:srgbClr val="4285F4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4285F4"/>
                </a:solidFill>
                <a:latin typeface="Calibri"/>
                <a:cs typeface="Calibri"/>
              </a:rPr>
              <a:t>University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ACC987BD-FA94-55F5-40EA-2C4C8A8D1336}"/>
              </a:ext>
            </a:extLst>
          </p:cNvPr>
          <p:cNvSpPr txBox="1">
            <a:spLocks/>
          </p:cNvSpPr>
          <p:nvPr/>
        </p:nvSpPr>
        <p:spPr>
          <a:xfrm>
            <a:off x="617067" y="5246269"/>
            <a:ext cx="6647167" cy="56746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3300" b="1" i="0">
                <a:solidFill>
                  <a:schemeClr val="tx1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 marR="5080" latinLnBrk="0">
              <a:spcBef>
                <a:spcPts val="105"/>
              </a:spcBef>
            </a:pPr>
            <a:r>
              <a:rPr lang="ko-KR" altLang="en-US" sz="3600" kern="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발표자</a:t>
            </a:r>
            <a:r>
              <a:rPr lang="en-US" altLang="ko-KR" sz="3600" kern="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: (App General) </a:t>
            </a:r>
            <a:r>
              <a:rPr lang="ko-KR" altLang="en-US" sz="3600" kern="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박시형</a:t>
            </a:r>
            <a:endParaRPr lang="ko-KR" altLang="en-US" sz="3600" kern="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210E1280-B7A1-EC42-6EE7-0BE1189AD100}"/>
              </a:ext>
            </a:extLst>
          </p:cNvPr>
          <p:cNvGrpSpPr/>
          <p:nvPr/>
        </p:nvGrpSpPr>
        <p:grpSpPr>
          <a:xfrm>
            <a:off x="0" y="-54430"/>
            <a:ext cx="6629400" cy="6875485"/>
            <a:chOff x="0" y="-54430"/>
            <a:chExt cx="6629400" cy="6875485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7FDFC6E-84A5-5717-FB80-58A837CCE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4430"/>
              <a:ext cx="6629400" cy="6875485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101D44C-1884-9FB8-6331-074A0545A5BB}"/>
                </a:ext>
              </a:extLst>
            </p:cNvPr>
            <p:cNvSpPr/>
            <p:nvPr/>
          </p:nvSpPr>
          <p:spPr>
            <a:xfrm>
              <a:off x="2362200" y="1066800"/>
              <a:ext cx="1447800" cy="3048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18425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4103EB-D383-B09F-2852-1FD425BCA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746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116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DF38A88C-1F62-499F-5369-4DDD6A582BBA}"/>
              </a:ext>
            </a:extLst>
          </p:cNvPr>
          <p:cNvGrpSpPr/>
          <p:nvPr/>
        </p:nvGrpSpPr>
        <p:grpSpPr>
          <a:xfrm>
            <a:off x="1219200" y="-32328"/>
            <a:ext cx="8001000" cy="6877264"/>
            <a:chOff x="1219200" y="-32328"/>
            <a:chExt cx="8001000" cy="6877264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9A2587EF-C153-8AD9-31B1-D87D1B605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9200" y="-32328"/>
              <a:ext cx="8001000" cy="6877264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BF9ACA2-0720-51E1-87A6-B70E670791BC}"/>
                </a:ext>
              </a:extLst>
            </p:cNvPr>
            <p:cNvSpPr/>
            <p:nvPr/>
          </p:nvSpPr>
          <p:spPr>
            <a:xfrm>
              <a:off x="3657600" y="1057563"/>
              <a:ext cx="1447800" cy="3048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46630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88FD954-0E27-B224-1C05-5256D3617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087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BE0D7EA6-95EE-9D61-D3A6-1BB261D16128}"/>
              </a:ext>
            </a:extLst>
          </p:cNvPr>
          <p:cNvSpPr txBox="1"/>
          <p:nvPr/>
        </p:nvSpPr>
        <p:spPr>
          <a:xfrm>
            <a:off x="457200" y="129134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3. State (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상태</a:t>
            </a: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)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연결에 따른 위젯 구분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4D68B01A-7A02-50C7-31E1-A24C20165209}"/>
              </a:ext>
            </a:extLst>
          </p:cNvPr>
          <p:cNvSpPr txBox="1"/>
          <p:nvPr/>
        </p:nvSpPr>
        <p:spPr>
          <a:xfrm>
            <a:off x="609600" y="1029398"/>
            <a:ext cx="10527030" cy="387093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②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Stateful(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동적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앱이 위젯의 상태를 감시하다가 위젯이 특정 상태가 되면 알맞은 처리를 수행해야 할 때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예시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계산기 앱에서 버튼을 누를 때마다 화면에 누른 숫자가 반영되어야 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 </a:t>
            </a:r>
            <a:r>
              <a:rPr lang="ko-KR" altLang="en-US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구현 방법 </a:t>
            </a: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클래스를 상속받아서 만듦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730816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BE0D7EA6-95EE-9D61-D3A6-1BB261D16128}"/>
              </a:ext>
            </a:extLst>
          </p:cNvPr>
          <p:cNvSpPr txBox="1"/>
          <p:nvPr/>
        </p:nvSpPr>
        <p:spPr>
          <a:xfrm>
            <a:off x="457200" y="129134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3. State (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상태</a:t>
            </a: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)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연결에 따른 위젯 구분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4D68B01A-7A02-50C7-31E1-A24C20165209}"/>
              </a:ext>
            </a:extLst>
          </p:cNvPr>
          <p:cNvSpPr txBox="1"/>
          <p:nvPr/>
        </p:nvSpPr>
        <p:spPr>
          <a:xfrm>
            <a:off x="609600" y="1029398"/>
            <a:ext cx="10527030" cy="387093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②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Stateful(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동적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앱이 위젯의 상태를 감시하다가 위젯이 특정 상태가 되면 알맞은 처리를 수행해야 할 때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예시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계산기 앱에서 버튼을 누를 때마다 화면에 누른 숫자가 반영되어야 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 </a:t>
            </a:r>
            <a:r>
              <a:rPr lang="ko-KR" altLang="en-US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구현 방법 </a:t>
            </a: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클래스를 상속받아서 만듦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F247BE6-54BC-EF74-0628-5C5514B51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312" y="0"/>
            <a:ext cx="4303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473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BE0D7EA6-95EE-9D61-D3A6-1BB261D16128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3. State (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상태</a:t>
            </a: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)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연결에 따른 위젯 구분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4D68B01A-7A02-50C7-31E1-A24C20165209}"/>
              </a:ext>
            </a:extLst>
          </p:cNvPr>
          <p:cNvSpPr txBox="1"/>
          <p:nvPr/>
        </p:nvSpPr>
        <p:spPr>
          <a:xfrm>
            <a:off x="609600" y="1029398"/>
            <a:ext cx="10527030" cy="387093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②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Stateful(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동적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앱이 위젯의 상태를 감시하다가 위젯이 특정 상태가 되면 알맞은 처리를 수행해야 할 때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예시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계산기 앱에서 버튼을 누를 때마다 화면에 누른 숫자가 반영되어야 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 </a:t>
            </a:r>
            <a:r>
              <a:rPr lang="ko-KR" altLang="en-US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구현 방법 </a:t>
            </a: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클래스를 상속받아서 만듦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pic>
        <p:nvPicPr>
          <p:cNvPr id="2050" name="Picture 2" descr="All About Flutter">
            <a:extLst>
              <a:ext uri="{FF2B5EF4-FFF2-40B4-BE49-F238E27FC236}">
                <a16:creationId xmlns:a16="http://schemas.microsoft.com/office/drawing/2014/main" id="{2F803863-D3E1-0243-24BF-614D72F9D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" y="38100"/>
            <a:ext cx="11696700" cy="678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779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F0FEDB0C-A3D3-52D1-CDB4-017FADF6A599}"/>
              </a:ext>
            </a:extLst>
          </p:cNvPr>
          <p:cNvGrpSpPr/>
          <p:nvPr/>
        </p:nvGrpSpPr>
        <p:grpSpPr>
          <a:xfrm>
            <a:off x="3464859" y="-34636"/>
            <a:ext cx="5262282" cy="6858000"/>
            <a:chOff x="3464859" y="-27709"/>
            <a:chExt cx="5262282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9D1C876-D101-0403-DD8D-1CA015CE8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64859" y="-27709"/>
              <a:ext cx="5262282" cy="6858000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D3F0D4F-BB5A-9AE2-0642-B20348B2E824}"/>
                </a:ext>
              </a:extLst>
            </p:cNvPr>
            <p:cNvSpPr/>
            <p:nvPr/>
          </p:nvSpPr>
          <p:spPr>
            <a:xfrm>
              <a:off x="5410200" y="768927"/>
              <a:ext cx="1066800" cy="3048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07593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EF4020B-654A-C0C4-FA72-0652D1B70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2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0522989F-35A6-A00C-3BE6-43D229933068}"/>
              </a:ext>
            </a:extLst>
          </p:cNvPr>
          <p:cNvGrpSpPr/>
          <p:nvPr/>
        </p:nvGrpSpPr>
        <p:grpSpPr>
          <a:xfrm>
            <a:off x="36945" y="-6927"/>
            <a:ext cx="7811655" cy="6858000"/>
            <a:chOff x="36945" y="-6927"/>
            <a:chExt cx="7899028" cy="685800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BE57801-A6D6-F050-ABAB-069CAD97AA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945" y="-6927"/>
              <a:ext cx="7899028" cy="6858000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64D5FC3-3E31-FB5B-A56D-084DEAF2A911}"/>
                </a:ext>
              </a:extLst>
            </p:cNvPr>
            <p:cNvSpPr/>
            <p:nvPr/>
          </p:nvSpPr>
          <p:spPr>
            <a:xfrm>
              <a:off x="2018145" y="838200"/>
              <a:ext cx="1143000" cy="3048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BD8FD5EE-7025-63EB-CEF5-32CEEE2CC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0"/>
            <a:ext cx="6340612" cy="459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99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57200" y="129134"/>
            <a:ext cx="6151245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1.</a:t>
            </a:r>
            <a:r>
              <a:rPr sz="4000" b="1" spc="-30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 </a:t>
            </a:r>
            <a:r>
              <a:rPr lang="en-US" sz="4000" b="1" spc="10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State (</a:t>
            </a:r>
            <a:r>
              <a:rPr lang="ko-KR" altLang="en-US" sz="4000" b="1" spc="10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상태</a:t>
            </a:r>
            <a:r>
              <a:rPr lang="en-US" altLang="ko-KR" sz="4000" b="1" spc="10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)</a:t>
            </a:r>
            <a:r>
              <a:rPr lang="ko-KR" altLang="en-US" sz="4000" b="1" spc="10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의 개념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38048" y="838200"/>
            <a:ext cx="10527030" cy="279243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4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①</a:t>
            </a:r>
            <a:r>
              <a:rPr lang="en-US" altLang="ko-KR" sz="24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ko-KR" altLang="en-US" sz="24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위젯이 </a:t>
            </a:r>
            <a:r>
              <a:rPr lang="ko-KR" altLang="en-US" sz="24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빌드될</a:t>
            </a:r>
            <a:r>
              <a:rPr lang="ko-KR" altLang="en-US" sz="24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때 동기적으로 읽을 수 있는 정보</a:t>
            </a:r>
          </a:p>
          <a:p>
            <a:pPr marL="12700">
              <a:lnSpc>
                <a:spcPct val="150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4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② 위젯의 생명주기가 끝나기 전까지 변경될 수 있는 정보</a:t>
            </a:r>
            <a:endParaRPr lang="en-US" altLang="ko-KR" sz="24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50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40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Malgun Gothic"/>
            </a:endParaRPr>
          </a:p>
          <a:p>
            <a:pPr marL="12700">
              <a:lnSpc>
                <a:spcPct val="150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40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Malgun Gothic"/>
              </a:rPr>
              <a:t>예시 </a:t>
            </a:r>
            <a:r>
              <a:rPr lang="en-US" altLang="ko-KR" sz="240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Malgun Gothic"/>
              </a:rPr>
              <a:t>: color</a:t>
            </a:r>
            <a:r>
              <a:rPr lang="ko-KR" altLang="en-US" sz="240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Malgun Gothic"/>
              </a:rPr>
              <a:t>의 값은 </a:t>
            </a:r>
            <a:r>
              <a:rPr lang="en-US" altLang="ko-KR" sz="240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Malgun Gothic"/>
              </a:rPr>
              <a:t>Colors.white</a:t>
            </a:r>
            <a:endParaRPr lang="en-US" altLang="ko-KR" sz="240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Malgun Gothic"/>
            </a:endParaRPr>
          </a:p>
          <a:p>
            <a:pPr marL="12700">
              <a:lnSpc>
                <a:spcPct val="150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ko-KR" altLang="en-US" sz="240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Malgun Gothic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9367A7E-7620-210D-7CE7-433EF02A2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48" y="3200400"/>
            <a:ext cx="5157770" cy="287234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A3DD939-02D2-0A90-6786-38E64867D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195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3. State (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상태</a:t>
            </a: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)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연결에 따른 위젯 구분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13317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①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StatelessWidget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갱신할 필요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X 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→ 적은 자원으로 화면을 구성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7E62768F-76EA-B24B-017F-68CC8EA0E6B7}"/>
              </a:ext>
            </a:extLst>
          </p:cNvPr>
          <p:cNvSpPr txBox="1"/>
          <p:nvPr/>
        </p:nvSpPr>
        <p:spPr>
          <a:xfrm>
            <a:off x="609600" y="5009370"/>
            <a:ext cx="10527030" cy="9342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②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언제든 상태가 변경되면 특정한 처리를 수행해야 함 → 메모리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CPU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등 자원을 많이 소비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pic>
        <p:nvPicPr>
          <p:cNvPr id="1028" name="Picture 4" descr="Flutter State Management: Everything You Need to Know | Nitor Infotech">
            <a:extLst>
              <a:ext uri="{FF2B5EF4-FFF2-40B4-BE49-F238E27FC236}">
                <a16:creationId xmlns:a16="http://schemas.microsoft.com/office/drawing/2014/main" id="{6E828952-8464-FF78-DAFC-E626B7090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2018048"/>
            <a:ext cx="7372350" cy="3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nter image description here">
            <a:extLst>
              <a:ext uri="{FF2B5EF4-FFF2-40B4-BE49-F238E27FC236}">
                <a16:creationId xmlns:a16="http://schemas.microsoft.com/office/drawing/2014/main" id="{7B98A44F-75C6-E469-FE26-CD6EC1062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07198"/>
            <a:ext cx="4800600" cy="193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5997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11734800" cy="5713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Q. </a:t>
            </a:r>
            <a:r>
              <a:rPr lang="ko-KR" altLang="en-US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왜 </a:t>
            </a:r>
            <a:r>
              <a:rPr lang="en-US" altLang="ko-KR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State</a:t>
            </a:r>
            <a:r>
              <a:rPr lang="ko-KR" altLang="en-US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와 </a:t>
            </a:r>
            <a:r>
              <a:rPr lang="en-US" altLang="ko-KR" sz="3600" b="1" spc="15" dirty="0" err="1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StatefulWidget</a:t>
            </a:r>
            <a:r>
              <a:rPr lang="en-US" altLang="ko-KR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 </a:t>
            </a:r>
            <a:r>
              <a:rPr lang="ko-KR" altLang="en-US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클래스를 나누어 놓았을까</a:t>
            </a:r>
            <a:r>
              <a:rPr lang="en-US" altLang="ko-KR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?</a:t>
            </a:r>
            <a:endParaRPr sz="36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7880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11734800" cy="5713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Q. </a:t>
            </a:r>
            <a:r>
              <a:rPr lang="ko-KR" altLang="en-US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왜 </a:t>
            </a:r>
            <a:r>
              <a:rPr lang="en-US" altLang="ko-KR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State</a:t>
            </a:r>
            <a:r>
              <a:rPr lang="ko-KR" altLang="en-US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와 </a:t>
            </a:r>
            <a:r>
              <a:rPr lang="en-US" altLang="ko-KR" sz="3600" b="1" spc="15" dirty="0" err="1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StatefulWidget</a:t>
            </a:r>
            <a:r>
              <a:rPr lang="en-US" altLang="ko-KR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 </a:t>
            </a:r>
            <a:r>
              <a:rPr lang="ko-KR" altLang="en-US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클래스를 나누어 놓았을까</a:t>
            </a:r>
            <a:r>
              <a:rPr lang="en-US" altLang="ko-KR" sz="36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?</a:t>
            </a:r>
            <a:endParaRPr sz="36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49F5CF3C-8B0C-D92B-4D7D-D9006325988D}"/>
              </a:ext>
            </a:extLst>
          </p:cNvPr>
          <p:cNvSpPr txBox="1"/>
          <p:nvPr/>
        </p:nvSpPr>
        <p:spPr>
          <a:xfrm>
            <a:off x="609600" y="1066800"/>
            <a:ext cx="10527030" cy="490967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Answer: </a:t>
            </a:r>
            <a:r>
              <a:rPr lang="ko-KR" altLang="en-US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성능 때문</a:t>
            </a:r>
            <a:endParaRPr lang="en-US" altLang="ko-KR" sz="2800" spc="20" dirty="0">
              <a:solidFill>
                <a:srgbClr val="FF0000"/>
              </a:solidFill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보다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클래스가 상대적으로 더 무거움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→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에서 감시하고 있다가 상태 변경 신호가 오면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클래스가 화면을 갱신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Q. </a:t>
            </a:r>
            <a:r>
              <a:rPr lang="ko-KR" altLang="en-US" sz="2000" spc="20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만약 </a:t>
            </a:r>
            <a:r>
              <a:rPr lang="en-US" altLang="ko-KR" sz="2000" spc="20" dirty="0" err="1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000" spc="20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에서 바로 갱신하면</a:t>
            </a:r>
            <a:r>
              <a:rPr lang="en-US" altLang="ko-KR" sz="2000" spc="20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?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Answer: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화면이 종료되어도 </a:t>
            </a:r>
            <a:r>
              <a:rPr lang="ko-KR" altLang="en-US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할당받은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메모리를 없앨 때까지 </a:t>
            </a:r>
            <a:r>
              <a:rPr lang="ko-KR" altLang="en-US" sz="2000" spc="20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오랜 시간이 걸림</a:t>
            </a:r>
            <a:endParaRPr lang="en-US" altLang="ko-KR" sz="2000" spc="2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정리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클래스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상태 변경 감시 담당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State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클래스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실제 갱신 담당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361985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3717043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Q. 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위젯의 생명주기를 알면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?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언제 데이터를 주고받을지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화면이 사라질 때 어떤 로직을 처리해야 할 지를 정리해서 넣기 가능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예시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특정 화면에서 소리로 문서를 읽어주는데 화면을 종료해도 계속 소리가 나오면 안 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→ 이런 상황을 막기 위해 화면이 사라질 때 소리도 함께 멈추는 함수를 넣어야 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결론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생명주기를 알면 앱의 동작이나 자원을 효율적으로 관리 가능하다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7E62768F-76EA-B24B-017F-68CC8EA0E6B7}"/>
              </a:ext>
            </a:extLst>
          </p:cNvPr>
          <p:cNvSpPr txBox="1"/>
          <p:nvPr/>
        </p:nvSpPr>
        <p:spPr>
          <a:xfrm>
            <a:off x="609600" y="5009370"/>
            <a:ext cx="10527030" cy="9342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②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언제든 상태가 변경되면 특정한 처리를 수행해야 함 → 메모리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CPU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등 자원을 많이 소비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5098666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408894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①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StatelessWidget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한 번 만들어지면 갱신 불가능 → 생명주기가 없다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(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다른 화면으로 넘어가면 모든 로직이 종료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8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8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8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8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②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10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단계 생명주기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803292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B4498E0-EF74-D733-CF1C-FB2E531AE948}"/>
              </a:ext>
            </a:extLst>
          </p:cNvPr>
          <p:cNvGrpSpPr/>
          <p:nvPr/>
        </p:nvGrpSpPr>
        <p:grpSpPr>
          <a:xfrm>
            <a:off x="0" y="23091"/>
            <a:ext cx="4985133" cy="6858000"/>
            <a:chOff x="0" y="23091"/>
            <a:chExt cx="4985133" cy="6858000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C70B1350-9410-9572-4D8A-9820BD4FE6CA}"/>
                </a:ext>
              </a:extLst>
            </p:cNvPr>
            <p:cNvGrpSpPr/>
            <p:nvPr/>
          </p:nvGrpSpPr>
          <p:grpSpPr>
            <a:xfrm>
              <a:off x="0" y="23091"/>
              <a:ext cx="4985133" cy="6858000"/>
              <a:chOff x="0" y="23091"/>
              <a:chExt cx="4985133" cy="6858000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2FB69602-3001-46CB-2C07-CC2CFD9816A1}"/>
                  </a:ext>
                </a:extLst>
              </p:cNvPr>
              <p:cNvGrpSpPr/>
              <p:nvPr/>
            </p:nvGrpSpPr>
            <p:grpSpPr>
              <a:xfrm>
                <a:off x="0" y="23091"/>
                <a:ext cx="4985133" cy="6858000"/>
                <a:chOff x="0" y="23091"/>
                <a:chExt cx="4985133" cy="6858000"/>
              </a:xfrm>
            </p:grpSpPr>
            <p:grpSp>
              <p:nvGrpSpPr>
                <p:cNvPr id="4" name="그룹 3">
                  <a:extLst>
                    <a:ext uri="{FF2B5EF4-FFF2-40B4-BE49-F238E27FC236}">
                      <a16:creationId xmlns:a16="http://schemas.microsoft.com/office/drawing/2014/main" id="{DCCF905F-052D-4838-5D6B-5C1A5969DE3D}"/>
                    </a:ext>
                  </a:extLst>
                </p:cNvPr>
                <p:cNvGrpSpPr/>
                <p:nvPr/>
              </p:nvGrpSpPr>
              <p:grpSpPr>
                <a:xfrm>
                  <a:off x="0" y="23091"/>
                  <a:ext cx="4985133" cy="6858000"/>
                  <a:chOff x="0" y="23091"/>
                  <a:chExt cx="4985133" cy="6858000"/>
                </a:xfrm>
              </p:grpSpPr>
              <p:pic>
                <p:nvPicPr>
                  <p:cNvPr id="3" name="그림 2">
                    <a:extLst>
                      <a:ext uri="{FF2B5EF4-FFF2-40B4-BE49-F238E27FC236}">
                        <a16:creationId xmlns:a16="http://schemas.microsoft.com/office/drawing/2014/main" id="{FA8C90A7-1929-094C-15DB-D066BE75F18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0" y="23091"/>
                    <a:ext cx="4985133" cy="6858000"/>
                  </a:xfrm>
                  <a:prstGeom prst="rect">
                    <a:avLst/>
                  </a:prstGeom>
                </p:spPr>
              </p:pic>
              <p:sp>
                <p:nvSpPr>
                  <p:cNvPr id="2" name="직사각형 1">
                    <a:extLst>
                      <a:ext uri="{FF2B5EF4-FFF2-40B4-BE49-F238E27FC236}">
                        <a16:creationId xmlns:a16="http://schemas.microsoft.com/office/drawing/2014/main" id="{C3DE7B7C-2956-2DA1-2CCD-871F22A2AAF1}"/>
                      </a:ext>
                    </a:extLst>
                  </p:cNvPr>
                  <p:cNvSpPr/>
                  <p:nvPr/>
                </p:nvSpPr>
                <p:spPr>
                  <a:xfrm>
                    <a:off x="1959166" y="838200"/>
                    <a:ext cx="1165034" cy="304800"/>
                  </a:xfrm>
                  <a:prstGeom prst="rect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6" name="직사각형 5">
                  <a:extLst>
                    <a:ext uri="{FF2B5EF4-FFF2-40B4-BE49-F238E27FC236}">
                      <a16:creationId xmlns:a16="http://schemas.microsoft.com/office/drawing/2014/main" id="{488F4890-0535-FAC1-D666-C9F5C7416A57}"/>
                    </a:ext>
                  </a:extLst>
                </p:cNvPr>
                <p:cNvSpPr/>
                <p:nvPr/>
              </p:nvSpPr>
              <p:spPr>
                <a:xfrm>
                  <a:off x="2286000" y="1295400"/>
                  <a:ext cx="990600" cy="304800"/>
                </a:xfrm>
                <a:prstGeom prst="rect">
                  <a:avLst/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B2DCC04D-387C-A858-FB41-A59F11F4CEB9}"/>
                  </a:ext>
                </a:extLst>
              </p:cNvPr>
              <p:cNvSpPr/>
              <p:nvPr/>
            </p:nvSpPr>
            <p:spPr>
              <a:xfrm>
                <a:off x="990600" y="3962400"/>
                <a:ext cx="914400" cy="228600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EEA43CC-7AC1-E19F-B093-A476BB8C07FE}"/>
                </a:ext>
              </a:extLst>
            </p:cNvPr>
            <p:cNvSpPr/>
            <p:nvPr/>
          </p:nvSpPr>
          <p:spPr>
            <a:xfrm>
              <a:off x="1006764" y="5307445"/>
              <a:ext cx="1812636" cy="2286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C4753D2-611D-B161-FE27-5BAF596D2654}"/>
              </a:ext>
            </a:extLst>
          </p:cNvPr>
          <p:cNvGrpSpPr/>
          <p:nvPr/>
        </p:nvGrpSpPr>
        <p:grpSpPr>
          <a:xfrm>
            <a:off x="4992060" y="0"/>
            <a:ext cx="6984665" cy="6858000"/>
            <a:chOff x="4992060" y="0"/>
            <a:chExt cx="6984665" cy="685800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6B484E1-8C24-F4A1-1895-469D77C07A4C}"/>
                </a:ext>
              </a:extLst>
            </p:cNvPr>
            <p:cNvGrpSpPr/>
            <p:nvPr/>
          </p:nvGrpSpPr>
          <p:grpSpPr>
            <a:xfrm>
              <a:off x="4992060" y="0"/>
              <a:ext cx="6984665" cy="6858000"/>
              <a:chOff x="4992060" y="0"/>
              <a:chExt cx="6984665" cy="6858000"/>
            </a:xfrm>
          </p:grpSpPr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2DC49D75-9052-49CB-F524-43F27A0B9EC9}"/>
                  </a:ext>
                </a:extLst>
              </p:cNvPr>
              <p:cNvGrpSpPr/>
              <p:nvPr/>
            </p:nvGrpSpPr>
            <p:grpSpPr>
              <a:xfrm>
                <a:off x="4992060" y="0"/>
                <a:ext cx="6984665" cy="6858000"/>
                <a:chOff x="4992060" y="0"/>
                <a:chExt cx="6984665" cy="6858000"/>
              </a:xfrm>
            </p:grpSpPr>
            <p:pic>
              <p:nvPicPr>
                <p:cNvPr id="5" name="그림 4">
                  <a:extLst>
                    <a:ext uri="{FF2B5EF4-FFF2-40B4-BE49-F238E27FC236}">
                      <a16:creationId xmlns:a16="http://schemas.microsoft.com/office/drawing/2014/main" id="{F1A8F7EC-E8FA-82FE-A7BD-233AE6DE01D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992060" y="0"/>
                  <a:ext cx="6984665" cy="6858000"/>
                </a:xfrm>
                <a:prstGeom prst="rect">
                  <a:avLst/>
                </a:prstGeom>
              </p:spPr>
            </p:pic>
            <p:sp>
              <p:nvSpPr>
                <p:cNvPr id="12" name="직사각형 11">
                  <a:extLst>
                    <a:ext uri="{FF2B5EF4-FFF2-40B4-BE49-F238E27FC236}">
                      <a16:creationId xmlns:a16="http://schemas.microsoft.com/office/drawing/2014/main" id="{3CF1F163-5EDF-E5CC-E7FE-94D20535F1F1}"/>
                    </a:ext>
                  </a:extLst>
                </p:cNvPr>
                <p:cNvSpPr/>
                <p:nvPr/>
              </p:nvSpPr>
              <p:spPr>
                <a:xfrm>
                  <a:off x="6116782" y="228600"/>
                  <a:ext cx="2036618" cy="304800"/>
                </a:xfrm>
                <a:prstGeom prst="rect">
                  <a:avLst/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E0A33E71-48D5-C224-E331-7ECFF72B828B}"/>
                  </a:ext>
                </a:extLst>
              </p:cNvPr>
              <p:cNvSpPr/>
              <p:nvPr/>
            </p:nvSpPr>
            <p:spPr>
              <a:xfrm>
                <a:off x="6934200" y="3543300"/>
                <a:ext cx="1066800" cy="266700"/>
              </a:xfrm>
              <a:prstGeom prst="rect">
                <a:avLst/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448B46B-38A7-F2D8-1491-53A5E9F12BA1}"/>
                </a:ext>
              </a:extLst>
            </p:cNvPr>
            <p:cNvSpPr/>
            <p:nvPr/>
          </p:nvSpPr>
          <p:spPr>
            <a:xfrm>
              <a:off x="6982691" y="4648200"/>
              <a:ext cx="990600" cy="2667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39176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E29B7F1-5E61-D94F-7201-B0DB4A33C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4199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7A892F0-029B-6609-D8A5-1E47E8D6A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828800"/>
            <a:ext cx="9500812" cy="39624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000C021-AC33-8AC0-8746-C682B6E00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52400"/>
            <a:ext cx="4924425" cy="151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593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13317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1.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상태를 생성하는 </a:t>
            </a:r>
            <a:r>
              <a:rPr lang="en-US" altLang="ko-KR" sz="2000" spc="20" dirty="0" err="1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createState</a:t>
            </a: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</a:t>
            </a:r>
            <a:endParaRPr lang="en-US" altLang="ko-KR" sz="2000" spc="20" dirty="0">
              <a:solidFill>
                <a:srgbClr val="0070C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다른 생명주기 함수들이 포함된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클래스를 반환한다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(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위젯의 상태를 생성하는 함수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1FE3956-1575-7819-5284-F3EFEC0DE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382" y="3048000"/>
            <a:ext cx="8829675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599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5F777060-81AE-255C-E93A-B3ECB4C2EFC2}"/>
              </a:ext>
            </a:extLst>
          </p:cNvPr>
          <p:cNvSpPr txBox="1"/>
          <p:nvPr/>
        </p:nvSpPr>
        <p:spPr>
          <a:xfrm>
            <a:off x="609600" y="1029398"/>
            <a:ext cx="10527030" cy="451598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①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App State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 전체에서 공유되고 사용자 인터페이스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(UI)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와 앱 동작에 영향을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미치는 데이터와 정보의 집합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 </a:t>
            </a:r>
            <a:r>
              <a:rPr lang="ko-KR" altLang="en-US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 목적 </a:t>
            </a: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앱의 데이터를 일관되게 유지하고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UI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를 업데이트하는 동안 효율적으로 동작하는 것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 </a:t>
            </a:r>
            <a:r>
              <a:rPr lang="ko-KR" altLang="en-US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사용처 </a:t>
            </a: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469900" indent="-45720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Char char="•"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로그인 정보</a:t>
            </a:r>
            <a:endParaRPr lang="en-US" altLang="ko-KR" sz="16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469900" indent="-45720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Char char="•"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설정 옵션</a:t>
            </a:r>
            <a:endParaRPr lang="en-US" altLang="ko-KR" sz="16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469900" indent="-45720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Char char="•"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데이터 소스</a:t>
            </a:r>
            <a:endParaRPr lang="en-US" altLang="ko-KR" sz="16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469900" indent="-45720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Char char="•"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UI </a:t>
            </a: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상태</a:t>
            </a:r>
            <a:endParaRPr lang="ko-KR" altLang="en-US" sz="160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Malgun Gothic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CF8F79A3-AE00-E951-B04E-1A2F3E5A4970}"/>
              </a:ext>
            </a:extLst>
          </p:cNvPr>
          <p:cNvSpPr txBox="1"/>
          <p:nvPr/>
        </p:nvSpPr>
        <p:spPr>
          <a:xfrm>
            <a:off x="457200" y="129134"/>
            <a:ext cx="6151245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2. State (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상태</a:t>
            </a: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)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의 구분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32938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2.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위젯을 화면에 장착하면 </a:t>
            </a: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mounted == true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createState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함수가 호출됨 →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mounted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속성이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true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로 변경됨 → 위젯을 제어할 수 있는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buildContext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클래스에 접근 가능 →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setState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 이용 가능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화면 구성도 안 되었는데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setState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함수로 위젯을 건들 수 없기 때문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따라서 아래처럼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setState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함수를 호출하기 전에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mounted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속성을 점검 코드를 활용하여 좀 더 안전하게 작성할 수 있다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5FE6643-477D-F1FA-3B12-40842C79D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97" y="4360650"/>
            <a:ext cx="2421228" cy="175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8619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212686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3.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위젯을 초기화하는 </a:t>
            </a:r>
            <a:r>
              <a:rPr lang="en-US" altLang="ko-KR" sz="2000" spc="20" dirty="0" err="1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initState</a:t>
            </a: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</a:t>
            </a:r>
            <a:endParaRPr lang="en-US" altLang="ko-KR" sz="2000" spc="20" dirty="0">
              <a:solidFill>
                <a:srgbClr val="0070C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initState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함수는 위젯을 초기화할 때 한 번만 호출함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*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주로 데이터 목록을 만들거나 처음 필요한 데이터를 주고받을 때 호출함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A2A07F0-A36D-B293-FB95-305F445A0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09" y="3352800"/>
            <a:ext cx="3161763" cy="2548647"/>
          </a:xfrm>
          <a:prstGeom prst="rect">
            <a:avLst/>
          </a:prstGeom>
        </p:spPr>
      </p:pic>
      <p:sp>
        <p:nvSpPr>
          <p:cNvPr id="7" name="object 3">
            <a:extLst>
              <a:ext uri="{FF2B5EF4-FFF2-40B4-BE49-F238E27FC236}">
                <a16:creationId xmlns:a16="http://schemas.microsoft.com/office/drawing/2014/main" id="{0E98D1DC-5916-49F9-1B5C-D406CF2B986B}"/>
              </a:ext>
            </a:extLst>
          </p:cNvPr>
          <p:cNvSpPr txBox="1"/>
          <p:nvPr/>
        </p:nvSpPr>
        <p:spPr>
          <a:xfrm>
            <a:off x="3733800" y="3664337"/>
            <a:ext cx="10527030" cy="197297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→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initState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함수를 호출할 때 내부에서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_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getJsonData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함수를 호출하여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서버에서 받은 데이터를 화면에 출력함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*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위젯을 초기화하는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initState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함수에서 데이터를 준비해야 네트워크 통신이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안 되거나 데이터가 이상할 때 화면에 표시하기 전에 미리 적절하게 대응 가능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DA560D-7BBB-DD60-0A35-AED54CB18E65}"/>
              </a:ext>
            </a:extLst>
          </p:cNvPr>
          <p:cNvSpPr txBox="1"/>
          <p:nvPr/>
        </p:nvSpPr>
        <p:spPr>
          <a:xfrm>
            <a:off x="3886200" y="5915608"/>
            <a:ext cx="83058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＊</a:t>
            </a:r>
            <a:r>
              <a:rPr lang="ko-KR" altLang="en-US" sz="200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InitState</a:t>
            </a:r>
            <a:r>
              <a:rPr lang="ko-KR" altLang="en-US" sz="20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메서드를 사용할 때 </a:t>
            </a:r>
            <a:r>
              <a:rPr lang="ko-KR" altLang="en-US" sz="200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super.initState</a:t>
            </a:r>
            <a:r>
              <a:rPr lang="ko-KR" altLang="en-US" sz="20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()</a:t>
            </a:r>
            <a:r>
              <a:rPr lang="ko-KR" altLang="en-US" sz="200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를</a:t>
            </a:r>
            <a:r>
              <a:rPr lang="ko-KR" altLang="en-US" sz="20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호출해야 함</a:t>
            </a:r>
            <a:endParaRPr lang="en-US" altLang="ko-KR" sz="2000" dirty="0"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  <a:p>
            <a:r>
              <a:rPr lang="ko-KR" altLang="en-US" sz="20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＊</a:t>
            </a:r>
            <a:r>
              <a:rPr lang="en-US" altLang="ko-KR" sz="200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initState</a:t>
            </a:r>
            <a:r>
              <a:rPr lang="ko-KR" altLang="en-US" sz="20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는 항상 </a:t>
            </a:r>
            <a:r>
              <a:rPr lang="en-US" altLang="ko-KR" sz="20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build </a:t>
            </a:r>
            <a:r>
              <a:rPr lang="ko-KR" altLang="en-US" sz="20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메서드 전에 실행된다</a:t>
            </a:r>
            <a:endParaRPr lang="en-US" altLang="ko-KR" sz="2000" dirty="0"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  <a:p>
            <a:endParaRPr lang="ko-KR" altLang="en-US" sz="2000" dirty="0"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23211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292195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4.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의존성이 변경되면 호출되는 </a:t>
            </a:r>
            <a:r>
              <a:rPr lang="en-US" altLang="ko-KR" sz="2000" spc="20" dirty="0" err="1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didChangeDependencies</a:t>
            </a: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</a:t>
            </a:r>
            <a:endParaRPr lang="en-US" altLang="ko-KR" sz="2000" spc="20" dirty="0">
              <a:solidFill>
                <a:srgbClr val="0070C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initState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 호출 후 바로 호출되는 함수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데이터에 의존하는 위젯일 경우 화면에 표시하기 전에 꼭 호출해야 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주로 상속받은 위젯을 사용할 때 피상속자가 변경되면 호출함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9519563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212686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5.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화면에 표시하는 </a:t>
            </a: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build()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</a:t>
            </a:r>
            <a:endParaRPr lang="en-US" altLang="ko-KR" sz="2000" spc="20" dirty="0">
              <a:solidFill>
                <a:srgbClr val="0070C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Widget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을 반환하는 함수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위젯에 화면을 렌더링함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build()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함수에서 위젯을 만들고 반환을 해야 화면에 표시가 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3AA958-EE01-0041-AE0D-DAE34F507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3219048"/>
            <a:ext cx="5715000" cy="35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1218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370421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6.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위젯을 갱신하는 </a:t>
            </a:r>
            <a:r>
              <a:rPr lang="en-US" altLang="ko-KR" sz="2000" spc="20" dirty="0" err="1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didUpdateWidget</a:t>
            </a: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</a:t>
            </a:r>
            <a:endParaRPr lang="en-US" altLang="ko-KR" sz="2000" spc="20" dirty="0">
              <a:solidFill>
                <a:srgbClr val="0070C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부모 위젯이나 데이터가 변경되어 위젯을 갱신해야 할 때 호출함　（화면 이동）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initState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에서 특정 이벤트에 의해 위젯이 변경될 경우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didUpdateWidget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함수를 호출해 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 위젯을 갱신 가능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initState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함수는 위젯을 초기화할 때 한 번만 호출되므로 위젯이 변경되었을 때 호출하는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didUpdateWidget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함수를 필요로 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F2AD4D4-6A18-3BB0-67AD-35941B187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4553352"/>
            <a:ext cx="6997750" cy="230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3349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212686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7.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위젯의 상태를 갱신하는 </a:t>
            </a:r>
            <a:r>
              <a:rPr lang="en-US" altLang="ko-KR" sz="2000" spc="20" dirty="0" err="1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setState</a:t>
            </a: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</a:t>
            </a:r>
            <a:endParaRPr lang="en-US" altLang="ko-KR" sz="2000" spc="20" dirty="0">
              <a:solidFill>
                <a:srgbClr val="0070C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데이터가 변경되었다는 것을 알려주고 변경된 데이터를 이용해 화면의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UI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를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변경 가능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ko-KR" altLang="en-US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플러터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앱을 만들어서 앱의 화면을 구성하므로 제일 많이 호출되는 함수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F5C08B-DFB7-7F62-AF4B-E971581A3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655" y="3429000"/>
            <a:ext cx="7813524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84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3319498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8.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위젯의 상태 관리를 중지하는 </a:t>
            </a: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deactivate()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</a:t>
            </a:r>
            <a:endParaRPr lang="en-US" altLang="ko-KR" sz="2000" spc="20" dirty="0">
              <a:solidFill>
                <a:srgbClr val="0070C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State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객체가 </a:t>
            </a:r>
            <a:r>
              <a:rPr lang="ko-KR" altLang="en-US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플러터의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구성 트리로부터 제거될 때 호출됨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단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 State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객체가 제거된다고 해당 메모리까지 지워지진 않음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deactivate()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함수를 호출해도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dispose()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함수를 호출하기 전까지는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객체를 사용 가능함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503682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449930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9.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위젯의 상태 관리를 완전히 끝내는 </a:t>
            </a: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dispose()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</a:t>
            </a:r>
            <a:endParaRPr lang="en-US" altLang="ko-KR" sz="2000" spc="20" dirty="0">
              <a:solidFill>
                <a:srgbClr val="0070C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State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객체를 영구적으로 소멸할 때 호출함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해당 위젯을 종료한다는 뜻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예시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네트워크 통신을 하다가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dispose()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함수를 호출하면 데이터 전송을 종료함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위젯을 소멸할 때 꼭 호출해야 하는 함수라면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dispose()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함수 안에서 호출해야 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deactivate()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 호출로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객체를 트리에서 제거 후 같은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를 다른 트리에서 재사용할 경우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dispose()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함수를 호출되지 않음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242392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29091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10.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위젯을 화면에서 제거하면 </a:t>
            </a: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mounted == false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State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객체 소멸 후 마지막으로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mounted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속성이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false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로 되면서 생명주기가 끝남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mounted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속성이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false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→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를 재사용 불가능 →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setState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 호출 불가능제거 후 같은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를 다른 트리에서 재사용할 경우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dispose()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함수를 호출되지 않음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7105637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21C5F1C4-6B71-AAEB-9178-6D2B497AEACF}"/>
              </a:ext>
            </a:extLst>
          </p:cNvPr>
          <p:cNvSpPr txBox="1"/>
          <p:nvPr/>
        </p:nvSpPr>
        <p:spPr>
          <a:xfrm>
            <a:off x="457200" y="133752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4.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위젯의 생명주기 표 정리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BCC6896A-0E55-A33A-9802-01A9F103C86F}"/>
              </a:ext>
            </a:extLst>
          </p:cNvPr>
          <p:cNvSpPr txBox="1"/>
          <p:nvPr/>
        </p:nvSpPr>
        <p:spPr>
          <a:xfrm>
            <a:off x="609600" y="1066800"/>
            <a:ext cx="10527030" cy="29091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 err="1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StatefulWidget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의 생명주기</a:t>
            </a: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800" spc="20" dirty="0">
              <a:highlight>
                <a:srgbClr val="FFFF00"/>
              </a:highlight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10. </a:t>
            </a:r>
            <a:r>
              <a:rPr lang="ko-KR" altLang="en-US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위젯을 화면에서 제거하면 </a:t>
            </a:r>
            <a:r>
              <a:rPr lang="en-US" altLang="ko-KR" sz="2000" spc="20" dirty="0">
                <a:solidFill>
                  <a:srgbClr val="0070C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mounted == false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State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객체 소멸 후 마지막으로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mounted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속성이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false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로 되면서 생명주기가 끝남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mounted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속성이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false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→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를 재사용 불가능 →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setState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 호출 불가능제거 후 같은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를 다른 트리에서 재사용할 경우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dispose()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함수를 호출되지 않음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D5DAB6B-8ACC-E42D-9B73-36B3B9E30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2529"/>
            <a:ext cx="12192000" cy="601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497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5F777060-81AE-255C-E93A-B3ECB4C2EFC2}"/>
              </a:ext>
            </a:extLst>
          </p:cNvPr>
          <p:cNvSpPr txBox="1"/>
          <p:nvPr/>
        </p:nvSpPr>
        <p:spPr>
          <a:xfrm>
            <a:off x="609600" y="905730"/>
            <a:ext cx="10527030" cy="499046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② 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Widget State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위젯의 현재 상태를 나타내는 것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화면에 어떻게 표시되고 상호 작용하는지를 결정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-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사용자 입력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,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데이터 변경 또는 앱의 다른 상황에 따라 동적으로 변할 수 있음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 </a:t>
            </a:r>
            <a:r>
              <a:rPr lang="ko-KR" altLang="en-US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 목적 </a:t>
            </a: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앱의 동적인 동작과 상호 작용을 구현 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앱의 상태를 관리하면서 화면을 동적으로 업데이트 가능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</a:t>
            </a:r>
            <a:endParaRPr lang="ko-KR" altLang="en-US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 </a:t>
            </a:r>
            <a:r>
              <a:rPr lang="ko-KR" altLang="en-US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사용처 </a:t>
            </a: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469900" indent="-45720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Char char="•"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사용자 입력 처리</a:t>
            </a:r>
            <a:endParaRPr lang="en-US" altLang="ko-KR" sz="16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469900" indent="-45720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Char char="•"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동적 데이터 표시</a:t>
            </a:r>
            <a:endParaRPr lang="en-US" altLang="ko-KR" sz="16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469900" indent="-45720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Char char="•"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앱의 다양한 화면 간 상태 공유</a:t>
            </a:r>
            <a:r>
              <a:rPr lang="en-US" altLang="ko-KR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CF8F79A3-AE00-E951-B04E-1A2F3E5A4970}"/>
              </a:ext>
            </a:extLst>
          </p:cNvPr>
          <p:cNvSpPr txBox="1"/>
          <p:nvPr/>
        </p:nvSpPr>
        <p:spPr>
          <a:xfrm>
            <a:off x="457200" y="129134"/>
            <a:ext cx="6151245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2. State (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상태</a:t>
            </a: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)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의 구분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0F6BDB-595F-22F4-0723-8FCC6EA74B71}"/>
              </a:ext>
            </a:extLst>
          </p:cNvPr>
          <p:cNvSpPr txBox="1"/>
          <p:nvPr/>
        </p:nvSpPr>
        <p:spPr>
          <a:xfrm>
            <a:off x="4267200" y="4870277"/>
            <a:ext cx="6096000" cy="1025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9900" indent="-45720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Char char="•"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애니메이션 및 </a:t>
            </a:r>
            <a:r>
              <a:rPr lang="ko-KR" altLang="en-US" sz="16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트랜지션</a:t>
            </a:r>
            <a:r>
              <a:rPr lang="en-US" altLang="ko-KR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(</a:t>
            </a: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화면 전환</a:t>
            </a:r>
            <a:r>
              <a:rPr lang="en-US" altLang="ko-KR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</a:t>
            </a: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제어</a:t>
            </a:r>
            <a:endParaRPr lang="en-US" altLang="ko-KR" sz="16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469900" indent="-45720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Char char="•"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다양한 화면 상태 관리</a:t>
            </a:r>
            <a:endParaRPr lang="en-US" altLang="ko-KR" sz="16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469900" indent="-457200">
              <a:lnSpc>
                <a:spcPct val="125000"/>
              </a:lnSpc>
              <a:spcBef>
                <a:spcPts val="135"/>
              </a:spcBef>
              <a:buFont typeface="Arial" panose="020B0604020202020204" pitchFamily="34" charset="0"/>
              <a:buChar char="•"/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16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비즈니스 로직 처리</a:t>
            </a:r>
            <a:endParaRPr lang="en-US" altLang="ko-KR" sz="16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2546831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21BA17-36A9-7DC2-DDE4-2599193D2C46}"/>
              </a:ext>
            </a:extLst>
          </p:cNvPr>
          <p:cNvSpPr txBox="1"/>
          <p:nvPr/>
        </p:nvSpPr>
        <p:spPr>
          <a:xfrm>
            <a:off x="2971800" y="1981200"/>
            <a:ext cx="5715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감사합니다</a:t>
            </a:r>
            <a:endParaRPr lang="en-US" altLang="ko-KR" sz="4400" dirty="0"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  <a:p>
            <a:pPr algn="ctr"/>
            <a:endParaRPr lang="en-US" altLang="ko-KR" sz="4400" dirty="0"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  <a:p>
            <a:pPr algn="ctr"/>
            <a:r>
              <a:rPr lang="ko-KR" altLang="en-US" sz="440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Ｔｈａｎｋ</a:t>
            </a:r>
            <a:r>
              <a:rPr lang="ko-KR" altLang="en-US" sz="44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　</a:t>
            </a:r>
            <a:r>
              <a:rPr lang="ko-KR" altLang="en-US" sz="440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ｙｏｕ</a:t>
            </a:r>
            <a:endParaRPr lang="ko-KR" altLang="en-US" sz="4400" dirty="0"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4058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BE0D7EA6-95EE-9D61-D3A6-1BB261D16128}"/>
              </a:ext>
            </a:extLst>
          </p:cNvPr>
          <p:cNvSpPr txBox="1"/>
          <p:nvPr/>
        </p:nvSpPr>
        <p:spPr>
          <a:xfrm>
            <a:off x="457200" y="129134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3. State (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상태</a:t>
            </a: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)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연결에 따른 위젯 구분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4D68B01A-7A02-50C7-31E1-A24C20165209}"/>
              </a:ext>
            </a:extLst>
          </p:cNvPr>
          <p:cNvSpPr txBox="1"/>
          <p:nvPr/>
        </p:nvSpPr>
        <p:spPr>
          <a:xfrm>
            <a:off x="609600" y="1029398"/>
            <a:ext cx="10527030" cy="387093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①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Stateless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앱이 위젯의 상태를 감시하고 있을 필요가 없으므로 상태를 연결할 필요가 없는 위젯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예시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앱을 처음 실행했을 때 나오는 도움말 페이지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 </a:t>
            </a:r>
            <a:r>
              <a:rPr lang="ko-KR" altLang="en-US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구현 방법 </a:t>
            </a: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StatelessWidget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클래스를 상속받아서 만듦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11126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BE0D7EA6-95EE-9D61-D3A6-1BB261D16128}"/>
              </a:ext>
            </a:extLst>
          </p:cNvPr>
          <p:cNvSpPr txBox="1"/>
          <p:nvPr/>
        </p:nvSpPr>
        <p:spPr>
          <a:xfrm>
            <a:off x="457200" y="129134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3. State (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상태</a:t>
            </a: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)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연결에 따른 위젯 구분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4D68B01A-7A02-50C7-31E1-A24C20165209}"/>
              </a:ext>
            </a:extLst>
          </p:cNvPr>
          <p:cNvSpPr txBox="1"/>
          <p:nvPr/>
        </p:nvSpPr>
        <p:spPr>
          <a:xfrm>
            <a:off x="609600" y="1029398"/>
            <a:ext cx="10527030" cy="387093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①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Stateless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앱이 위젯의 상태를 감시하고 있을 필요가 없으므로 상태를 연결할 필요가 없는 위젯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예시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앱을 처음 실행했을 때 나오는 도움말 페이지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 </a:t>
            </a:r>
            <a:r>
              <a:rPr lang="ko-KR" altLang="en-US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구현 방법 </a:t>
            </a: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StatelessWidget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클래스를 상속받아서 만듦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E78FE93-F24F-7A5B-D4F6-44D697F84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3218"/>
            <a:ext cx="4648199" cy="688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68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BE0D7EA6-95EE-9D61-D3A6-1BB261D16128}"/>
              </a:ext>
            </a:extLst>
          </p:cNvPr>
          <p:cNvSpPr txBox="1"/>
          <p:nvPr/>
        </p:nvSpPr>
        <p:spPr>
          <a:xfrm>
            <a:off x="457200" y="129134"/>
            <a:ext cx="86868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3. State (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상태</a:t>
            </a:r>
            <a:r>
              <a:rPr lang="en-US" altLang="ko-KR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) </a:t>
            </a:r>
            <a:r>
              <a:rPr lang="ko-KR" altLang="en-US" sz="4000" b="1" spc="15" dirty="0">
                <a:solidFill>
                  <a:srgbClr val="FF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alibri"/>
              </a:rPr>
              <a:t>연결에 따른 위젯 구분</a:t>
            </a:r>
            <a:endParaRPr sz="4000" dirty="0">
              <a:solidFill>
                <a:srgbClr val="FF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Calibri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4D68B01A-7A02-50C7-31E1-A24C20165209}"/>
              </a:ext>
            </a:extLst>
          </p:cNvPr>
          <p:cNvSpPr txBox="1"/>
          <p:nvPr/>
        </p:nvSpPr>
        <p:spPr>
          <a:xfrm>
            <a:off x="609600" y="1066800"/>
            <a:ext cx="10527030" cy="387093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①</a:t>
            </a:r>
            <a:r>
              <a:rPr lang="en-US" altLang="ko-KR" sz="28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Stateless(</a:t>
            </a:r>
            <a:r>
              <a:rPr lang="ko-KR" altLang="en-US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정적</a:t>
            </a:r>
            <a:r>
              <a:rPr lang="en-US" altLang="ko-KR" sz="2800" spc="20" dirty="0"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)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앱이 위젯의 상태를 감시하고 있을 필요가 없으므로 상태를 연결할 필요가 없는 위젯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예시</a:t>
            </a: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앱을 처음 실행했을 때 나오는 도움말 페이지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&lt; </a:t>
            </a:r>
            <a:r>
              <a:rPr lang="ko-KR" altLang="en-US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구현 방법 </a:t>
            </a:r>
            <a:r>
              <a:rPr lang="en-US" altLang="ko-KR" sz="2800" spc="20" dirty="0">
                <a:solidFill>
                  <a:srgbClr val="FF0000"/>
                </a:solidFill>
                <a:highlight>
                  <a:srgbClr val="FFFF00"/>
                </a:highlight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&gt;</a:t>
            </a:r>
          </a:p>
          <a:p>
            <a:pPr marL="12700">
              <a:lnSpc>
                <a:spcPct val="125000"/>
              </a:lnSpc>
              <a:spcBef>
                <a:spcPts val="135"/>
              </a:spcBef>
              <a:tabLst>
                <a:tab pos="1092835" algn="l"/>
                <a:tab pos="2988945" algn="l"/>
                <a:tab pos="5318125" algn="l"/>
                <a:tab pos="6562090" algn="l"/>
                <a:tab pos="7265670" algn="l"/>
                <a:tab pos="9429115" algn="l"/>
              </a:tabLst>
            </a:pPr>
            <a:r>
              <a:rPr lang="en-US" altLang="ko-KR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: </a:t>
            </a:r>
            <a:r>
              <a:rPr lang="en-US" altLang="ko-KR" sz="2000" spc="2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StatelessWidget</a:t>
            </a:r>
            <a:r>
              <a:rPr lang="ko-KR" altLang="en-US" sz="2000" spc="20" dirty="0"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Courier New"/>
              </a:rPr>
              <a:t> 클래스를 상속받아서 만듦</a:t>
            </a:r>
            <a:endParaRPr lang="en-US" altLang="ko-KR" sz="2000" spc="20" dirty="0">
              <a:latin typeface="나눔고딕OTF ExtraBold" panose="020D0904000000000000" pitchFamily="34" charset="-127"/>
              <a:ea typeface="나눔고딕OTF ExtraBold" panose="020D0904000000000000" pitchFamily="34" charset="-127"/>
              <a:cs typeface="Courier New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E78FE93-F24F-7A5B-D4F6-44D697F84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1" y="0"/>
            <a:ext cx="4648199" cy="6882491"/>
          </a:xfrm>
          <a:prstGeom prst="rect">
            <a:avLst/>
          </a:prstGeom>
        </p:spPr>
      </p:pic>
      <p:pic>
        <p:nvPicPr>
          <p:cNvPr id="3074" name="Picture 2" descr="Beginning Flutter - Section 1 | SitePoint Premium">
            <a:extLst>
              <a:ext uri="{FF2B5EF4-FFF2-40B4-BE49-F238E27FC236}">
                <a16:creationId xmlns:a16="http://schemas.microsoft.com/office/drawing/2014/main" id="{848E2891-829A-AD9D-A61F-CBB2F9063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2412" y="2846561"/>
            <a:ext cx="4067175" cy="317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266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DFB5E725-4B23-BE09-609A-731653D0D5E9}"/>
              </a:ext>
            </a:extLst>
          </p:cNvPr>
          <p:cNvGrpSpPr/>
          <p:nvPr/>
        </p:nvGrpSpPr>
        <p:grpSpPr>
          <a:xfrm>
            <a:off x="0" y="0"/>
            <a:ext cx="5865962" cy="6858000"/>
            <a:chOff x="0" y="-9236"/>
            <a:chExt cx="5865962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74EC7FF-47BE-C85F-A233-F00325B34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9236"/>
              <a:ext cx="5865962" cy="6858000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0925957-8445-3930-C1A7-55625DA34D2A}"/>
                </a:ext>
              </a:extLst>
            </p:cNvPr>
            <p:cNvSpPr/>
            <p:nvPr/>
          </p:nvSpPr>
          <p:spPr>
            <a:xfrm>
              <a:off x="1828800" y="828964"/>
              <a:ext cx="1143000" cy="228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268A216-7E60-FEC0-9FF8-8FF11CC36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0"/>
            <a:ext cx="723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895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90BB322-EBC3-2E46-CD12-CCA74728C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00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664</TotalTime>
  <Words>1701</Words>
  <Application>Microsoft Office PowerPoint</Application>
  <PresentationFormat>와이드스크린</PresentationFormat>
  <Paragraphs>241</Paragraphs>
  <Slides>40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8" baseType="lpstr">
      <vt:lpstr>Spoqa Han Sans Neo</vt:lpstr>
      <vt:lpstr>맑은 고딕</vt:lpstr>
      <vt:lpstr>Calibri</vt:lpstr>
      <vt:lpstr>Arial</vt:lpstr>
      <vt:lpstr>Söhne</vt:lpstr>
      <vt:lpstr>Consolas</vt:lpstr>
      <vt:lpstr>나눔고딕OTF ExtraBold</vt:lpstr>
      <vt:lpstr>Office Theme</vt:lpstr>
      <vt:lpstr>App Front 3주차 발표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Front 2주차 강의 정리</dc:title>
  <dc:creator>지송 김</dc:creator>
  <cp:lastModifiedBy>시형 박</cp:lastModifiedBy>
  <cp:revision>22</cp:revision>
  <dcterms:created xsi:type="dcterms:W3CDTF">2023-10-04T12:46:26Z</dcterms:created>
  <dcterms:modified xsi:type="dcterms:W3CDTF">2023-10-05T00:48:05Z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2023-09-20T00:00:00Z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2023-10-04T00:00:00Z</vt:filetime>
  </property>
</Properties>
</file>